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6" r:id="rId4"/>
    <p:sldId id="258" r:id="rId5"/>
    <p:sldId id="267" r:id="rId6"/>
    <p:sldId id="259" r:id="rId7"/>
    <p:sldId id="268" r:id="rId8"/>
    <p:sldId id="260" r:id="rId9"/>
    <p:sldId id="269" r:id="rId10"/>
    <p:sldId id="261" r:id="rId11"/>
    <p:sldId id="270" r:id="rId12"/>
    <p:sldId id="275" r:id="rId26"/>
    <p:sldId id="277" r:id="rId28"/>
    <p:sldId id="276" r:id="rId27"/>
    <p:sldId id="262" r:id="rId13"/>
    <p:sldId id="271" r:id="rId14"/>
    <p:sldId id="263" r:id="rId15"/>
    <p:sldId id="272" r:id="rId16"/>
    <p:sldId id="264" r:id="rId17"/>
    <p:sldId id="273" r:id="rId18"/>
    <p:sldId id="265" r:id="rId19"/>
    <p:sldId id="274" r:id="rId2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9151"/>
    <p:restoredTop sz="94610"/>
  </p:normalViewPr>
  <p:slideViewPr>
    <p:cSldViewPr snapToGrid="0" snapToObjects="1">
      <p:cViewPr varScale="1">
        <p:scale>
          <a:sx n="48" d="100"/>
          <a:sy n="48" d="100"/>
        </p:scale>
        <p:origin x="184" y="2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4.xml"/><Relationship Id="rId14" Type="http://schemas.openxmlformats.org/officeDocument/2006/relationships/slide" Target="slides/slide15.xml"/><Relationship Id="rId15" Type="http://schemas.openxmlformats.org/officeDocument/2006/relationships/slide" Target="slides/slide16.xml"/><Relationship Id="rId16" Type="http://schemas.openxmlformats.org/officeDocument/2006/relationships/slide" Target="slides/slide17.xml"/><Relationship Id="rId17" Type="http://schemas.openxmlformats.org/officeDocument/2006/relationships/slide" Target="slides/slide18.xml"/><Relationship Id="rId18" Type="http://schemas.openxmlformats.org/officeDocument/2006/relationships/slide" Target="slides/slide19.xml"/><Relationship Id="rId19" Type="http://schemas.openxmlformats.org/officeDocument/2006/relationships/slide" Target="slides/slide20.xml"/><Relationship Id="rId20" Type="http://schemas.openxmlformats.org/officeDocument/2006/relationships/slide" Target="slides/slide21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26" Type="http://schemas.openxmlformats.org/officeDocument/2006/relationships/slide" Target="slides/slide12.xml"/><Relationship Id="rId27" Type="http://schemas.openxmlformats.org/officeDocument/2006/relationships/slide" Target="slides/slide13.xml"/><Relationship Id="rId28" Type="http://schemas.openxmlformats.org/officeDocument/2006/relationships/slide" Target="slides/slide2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2477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B0A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25880"/>
            <a:ext cx="7863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SBC-AutoOps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640080" y="219456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E8B6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Partner Briefing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0080" y="2788920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2DE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independent truth layer for real-time voice. We read your SBC configs before deploy and tell you exactly what will break. Your configs never leave your environment.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40080" y="4069080"/>
            <a:ext cx="7863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METAVENTIONS AI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Dico Angelo and Philip Drammeh, co-founders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E8B6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sbcvalidator.metaventionsai.com  |  June 2026  |  v0.16.4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75488" cy="475488"/>
          </a:xfrm>
          <a:prstGeom prst="ellipse">
            <a:avLst/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493776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97280" y="320040"/>
            <a:ext cx="75895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does your data go? Nowhere.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097280"/>
            <a:ext cx="8229600" cy="841248"/>
          </a:xfrm>
          <a:prstGeom prst="roundRect">
            <a:avLst>
              <a:gd name="adj" fmla="val 6522"/>
            </a:avLst>
          </a:prstGeom>
          <a:solidFill>
            <a:srgbClr val="F7EDF2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21792" y="1207008"/>
            <a:ext cx="1600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D1B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INBOUND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2286000" y="1170432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channel: a signed rule bundle. Nothing else.  </a:t>
            </a:r>
            <a:r>
              <a:rPr lang="en-US" sz="10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Ed25519-signed, verified before use against a key pinned in source. Freshness floor refuses rollback. 8 MB cap. Configs never travel this channel.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457200" y="2066544"/>
            <a:ext cx="8229600" cy="841248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21792" y="2176272"/>
            <a:ext cx="1600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D1B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OUTBOUND, default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2286000" y="2139696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Nothing.  </a:t>
            </a:r>
            <a:r>
              <a:rPr lang="en-US" sz="10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telemetry, no call-home, no update check. Documented production mode: docker run with network none.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457200" y="3035808"/>
            <a:ext cx="8229600" cy="841248"/>
          </a:xfrm>
          <a:prstGeom prst="roundRect">
            <a:avLst>
              <a:gd name="adj" fmla="val 6522"/>
            </a:avLst>
          </a:prstGeom>
          <a:solidFill>
            <a:srgbClr val="F7EDF2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21792" y="3145536"/>
            <a:ext cx="1600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D1B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OUTBOUND, opt-in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2286000" y="3108960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Anonymized findings, only behind an explicit flag.  </a:t>
            </a:r>
            <a:r>
              <a:rPr lang="en-US" sz="10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IDs, severities, vendor family, ruleset version, salted org token. Never config text, FQDNs, CN/SAN, IPs, or paths. The exclusion is a 32-line module your reviewer can read live.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457200" y="4005072"/>
            <a:ext cx="8229600" cy="841248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21792" y="4114800"/>
            <a:ext cx="1600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D1B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RUNTIME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2286000" y="4078224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Air-gapped and unprivileged.  </a:t>
            </a:r>
            <a:r>
              <a:rPr lang="en-US" sz="10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Non-root (uid 10001). Never touches the SBC: reads config exports only. No CLI sessions, no SNMP, no probes.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B0A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ontract-pan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778422"/>
            <a:ext cx="8412480" cy="358665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457200" y="384048"/>
            <a:ext cx="475488" cy="475488"/>
          </a:xfrm>
          <a:prstGeom prst="roundRect">
            <a:avLst/>
          </a:prstGeom>
          <a:solidFill>
            <a:srgbClr val="9D1B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493776"/>
            <a:ext cx="256032" cy="2560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7280" y="320040"/>
            <a:ext cx="7589520" cy="6035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800" b="1">
                <a:solidFill>
                  <a:srgbClr val="1A1A1A"/>
                </a:solidFill>
                <a:latin typeface="Arial"/>
              </a:rPr>
              <a:t>Drive it from an agent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051560"/>
            <a:ext cx="832104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>
                <a:solidFill>
                  <a:srgbClr val="5A5A5A"/>
                </a:solidFill>
                <a:latin typeface="Arial"/>
              </a:rPr>
              <a:t>The same air-gapped engine, now exposed to an AI agent through the SBC Inspector MCP - a zero-dependency JSON-RPC-over-stdio server. Same deterministic verdicts, same air gap, now agent-native.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2011680"/>
            <a:ext cx="1993392" cy="1325880"/>
          </a:xfrm>
          <a:prstGeom prst="roundRect">
            <a:avLst/>
          </a:prstGeom>
          <a:solidFill>
            <a:srgbClr val="F7ED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2121408"/>
            <a:ext cx="1993392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9D1B54"/>
                </a:solidFill>
                <a:latin typeface="Arial"/>
              </a:rPr>
              <a:t>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788920"/>
            <a:ext cx="1993392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50" b="0">
                <a:solidFill>
                  <a:srgbClr val="1A1A1A"/>
                </a:solidFill>
                <a:latin typeface="Arial"/>
              </a:rPr>
              <a:t>tools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633472" y="2011680"/>
            <a:ext cx="1993392" cy="1325880"/>
          </a:xfrm>
          <a:prstGeom prst="roundRect">
            <a:avLst/>
          </a:prstGeom>
          <a:solidFill>
            <a:srgbClr val="F7ED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633472" y="2121408"/>
            <a:ext cx="1993392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9D1B54"/>
                </a:solidFill>
                <a:latin typeface="Arial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33472" y="2788920"/>
            <a:ext cx="1993392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50" b="0">
                <a:solidFill>
                  <a:srgbClr val="1A1A1A"/>
                </a:solidFill>
                <a:latin typeface="Arial"/>
              </a:rPr>
              <a:t>prompts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09744" y="2011680"/>
            <a:ext cx="1993392" cy="1325880"/>
          </a:xfrm>
          <a:prstGeom prst="roundRect">
            <a:avLst/>
          </a:prstGeom>
          <a:solidFill>
            <a:srgbClr val="F7ED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809744" y="2121408"/>
            <a:ext cx="1993392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9D1B54"/>
                </a:solidFill>
                <a:latin typeface="Arial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09744" y="2788920"/>
            <a:ext cx="1993392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50" b="0">
                <a:solidFill>
                  <a:srgbClr val="1A1A1A"/>
                </a:solidFill>
                <a:latin typeface="Arial"/>
              </a:rPr>
              <a:t>resources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986016" y="2011680"/>
            <a:ext cx="1993392" cy="1325880"/>
          </a:xfrm>
          <a:prstGeom prst="roundRect">
            <a:avLst/>
          </a:prstGeom>
          <a:solidFill>
            <a:srgbClr val="F7ED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986016" y="2121408"/>
            <a:ext cx="1993392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9D1B54"/>
                </a:solidFill>
                <a:latin typeface="Arial"/>
              </a:rPr>
              <a:t>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86016" y="2788920"/>
            <a:ext cx="1993392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50" b="0">
                <a:solidFill>
                  <a:srgbClr val="1A1A1A"/>
                </a:solidFill>
                <a:latin typeface="Arial"/>
              </a:rPr>
              <a:t>new dependencies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3611880"/>
            <a:ext cx="83210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50" b="0">
                <a:solidFill>
                  <a:srgbClr val="5A5A5A"/>
                </a:solidFill>
                <a:latin typeface="Arial"/>
              </a:rPr>
              <a:t>validate · simulate · explain · diff · fleet · report · remediate · inspect-cert · fleet-report · anonymize · probe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7200" y="4160520"/>
            <a:ext cx="83210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A5A5A"/>
                </a:solidFill>
                <a:latin typeface="Arial"/>
              </a:rPr>
              <a:t>Every tool read-only and deterministic · offline by default (probe gated) · typed structured output · MCP 2025-06-18, conformance checked in CI against the official reference inspector.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B0A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mcp-backend-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" y="356616"/>
            <a:ext cx="7918704" cy="442569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75488" cy="475488"/>
          </a:xfrm>
          <a:prstGeom prst="ellipse">
            <a:avLst/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493776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97280" y="320040"/>
            <a:ext cx="75895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else is single-vendor, or watches the call after it fails</a:t>
            </a:r>
            <a:endParaRPr lang="en-US" sz="28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8229600" cy="914400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91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Approach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1B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What it does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1B5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Against the 2026 problem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1B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Post-deployment AIOps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Inspects active SIP and RTP: jitter, latency, MOS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Blind. The failure drops TLS before signaling exists.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Vendor tools (OVOC, RAMP, EM)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Manage their own hardware only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Siloed. Real estates are multi-vendor; no single pane exists.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Ribbon LEAP (closest comparable)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AI that learns live call flows, generates test scripts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Ribbon-only. Our pitch: LEAP, but cross-vendor.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SBC-AutoOps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D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Validates any vendor's config before deploy, then predicts the call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DF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Catches the missing root, the wrong EKU, the SRTP gap. From the config, before traffic, across the whole fleet.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D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46177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Structural argument: a vendor is biased to its own hardware and cannot credibly build the layer that reads everyone's.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B0A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position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37" y="360045"/>
            <a:ext cx="7922525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75488" cy="475488"/>
          </a:xfrm>
          <a:prstGeom prst="ellipse">
            <a:avLst/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493776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97280" y="320040"/>
            <a:ext cx="75895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Verify, don't trust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02412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meeting we want with you is your security review. Every claim below is checkable in the source.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457200" y="1554480"/>
            <a:ext cx="4069080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" y="1700784"/>
            <a:ext cx="274320" cy="2743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87552" y="1645920"/>
            <a:ext cx="3383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from source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987552" y="1956816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SHA-256 integrity manifest, CycloneDX SBOM, pip-audit in CI on every push. Nothing pre-built to trust.</a:t>
            </a:r>
            <a:endParaRPr lang="en-US" sz="980" dirty="0"/>
          </a:p>
        </p:txBody>
      </p:sp>
      <p:sp>
        <p:nvSpPr>
          <p:cNvPr id="10" name="Shape 6"/>
          <p:cNvSpPr/>
          <p:nvPr/>
        </p:nvSpPr>
        <p:spPr>
          <a:xfrm>
            <a:off x="4709160" y="1554480"/>
            <a:ext cx="4069080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5464" y="1700784"/>
            <a:ext cx="274320" cy="27432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239512" y="1645920"/>
            <a:ext cx="3383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Signed everything</a:t>
            </a:r>
            <a:endParaRPr lang="en-US" sz="1250" dirty="0"/>
          </a:p>
        </p:txBody>
      </p:sp>
      <p:sp>
        <p:nvSpPr>
          <p:cNvPr id="13" name="Text 8"/>
          <p:cNvSpPr/>
          <p:nvPr/>
        </p:nvSpPr>
        <p:spPr>
          <a:xfrm>
            <a:off x="5239512" y="1956816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Releases cosign-signed (keyless Sigstore). Rule bundles Ed25519-signed, verified against a source-pinned key.</a:t>
            </a:r>
            <a:endParaRPr lang="en-US" sz="980" dirty="0"/>
          </a:p>
        </p:txBody>
      </p:sp>
      <p:sp>
        <p:nvSpPr>
          <p:cNvPr id="14" name="Shape 9"/>
          <p:cNvSpPr/>
          <p:nvPr/>
        </p:nvSpPr>
        <p:spPr>
          <a:xfrm>
            <a:off x="457200" y="2670048"/>
            <a:ext cx="4069080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" y="2816352"/>
            <a:ext cx="274320" cy="27432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987552" y="2761488"/>
            <a:ext cx="3383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dependency</a:t>
            </a:r>
            <a:endParaRPr lang="en-US" sz="1250" dirty="0"/>
          </a:p>
        </p:txBody>
      </p:sp>
      <p:sp>
        <p:nvSpPr>
          <p:cNvPr id="17" name="Text 11"/>
          <p:cNvSpPr/>
          <p:nvPr/>
        </p:nvSpPr>
        <p:spPr>
          <a:xfrm>
            <a:off x="987552" y="3072384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cryptography library, guarded by a ratchet test. pcap reader, rule client, and dashboard are stdlib.</a:t>
            </a:r>
            <a:endParaRPr lang="en-US" sz="980" dirty="0"/>
          </a:p>
        </p:txBody>
      </p:sp>
      <p:sp>
        <p:nvSpPr>
          <p:cNvPr id="18" name="Shape 12"/>
          <p:cNvSpPr/>
          <p:nvPr/>
        </p:nvSpPr>
        <p:spPr>
          <a:xfrm>
            <a:off x="4709160" y="2670048"/>
            <a:ext cx="4069080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5464" y="2816352"/>
            <a:ext cx="274320" cy="27432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5239512" y="2761488"/>
            <a:ext cx="3383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Deterministic</a:t>
            </a:r>
            <a:endParaRPr lang="en-US" sz="1250" dirty="0"/>
          </a:p>
        </p:txBody>
      </p:sp>
      <p:sp>
        <p:nvSpPr>
          <p:cNvPr id="21" name="Text 14"/>
          <p:cNvSpPr/>
          <p:nvPr/>
        </p:nvSpPr>
        <p:spPr>
          <a:xfrm>
            <a:off x="5239512" y="3072384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config plus same ruleset always equals the same verdict. No model temperature in the verdict path.</a:t>
            </a:r>
            <a:endParaRPr lang="en-US" sz="980" dirty="0"/>
          </a:p>
        </p:txBody>
      </p:sp>
      <p:sp>
        <p:nvSpPr>
          <p:cNvPr id="22" name="Shape 15"/>
          <p:cNvSpPr/>
          <p:nvPr/>
        </p:nvSpPr>
        <p:spPr>
          <a:xfrm>
            <a:off x="457200" y="3785616"/>
            <a:ext cx="4069080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" y="3931920"/>
            <a:ext cx="274320" cy="27432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987552" y="3877056"/>
            <a:ext cx="3383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Runs your way</a:t>
            </a:r>
            <a:endParaRPr lang="en-US" sz="1250" dirty="0"/>
          </a:p>
        </p:txBody>
      </p:sp>
      <p:sp>
        <p:nvSpPr>
          <p:cNvPr id="25" name="Text 17"/>
          <p:cNvSpPr/>
          <p:nvPr/>
        </p:nvSpPr>
        <p:spPr>
          <a:xfrm>
            <a:off x="987552" y="4187952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Docker is packaging, not a requirement: pip install on Python 3.10+, offline wheels, rootless Podman.</a:t>
            </a:r>
            <a:endParaRPr lang="en-US" sz="980" dirty="0"/>
          </a:p>
        </p:txBody>
      </p:sp>
      <p:sp>
        <p:nvSpPr>
          <p:cNvPr id="26" name="Shape 18"/>
          <p:cNvSpPr/>
          <p:nvPr/>
        </p:nvSpPr>
        <p:spPr>
          <a:xfrm>
            <a:off x="4709160" y="3785616"/>
            <a:ext cx="4069080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7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5464" y="3931920"/>
            <a:ext cx="274320" cy="274320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5239512" y="3877056"/>
            <a:ext cx="3383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Disclosed before asked</a:t>
            </a:r>
            <a:endParaRPr lang="en-US" sz="1250" dirty="0"/>
          </a:p>
        </p:txBody>
      </p:sp>
      <p:sp>
        <p:nvSpPr>
          <p:cNvPr id="29" name="Text 20"/>
          <p:cNvSpPr/>
          <p:nvPr/>
        </p:nvSpPr>
        <p:spPr>
          <a:xfrm>
            <a:off x="5239512" y="4187952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8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early dev-only signing key was rotated June 7 and scrubbed from history. We tell you because the posture must survive your diff audit.</a:t>
            </a:r>
            <a:endParaRPr lang="en-US" sz="98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B0A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architecture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37" y="360045"/>
            <a:ext cx="7922525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75488" cy="475488"/>
          </a:xfrm>
          <a:prstGeom prst="ellipse">
            <a:avLst/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493776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97280" y="320040"/>
            <a:ext cx="75895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design partnership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024128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partners, 50 or more SBCs, mixed-vendor estate. The trade is one sentence: one sanitized config per vendor you run, for a 2026 readiness audit across your whole fleet, air-gapped in your environment.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457200" y="1737360"/>
            <a:ext cx="4069080" cy="2834640"/>
          </a:xfrm>
          <a:prstGeom prst="roundRect">
            <a:avLst>
              <a:gd name="adj" fmla="val 1935"/>
            </a:avLst>
          </a:prstGeom>
          <a:solidFill>
            <a:srgbClr val="F7EDF2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58368" y="18745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D1B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get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58368" y="2286000"/>
            <a:ext cx="37033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full-fleet readiness audit, run by your team, on your hosts; reports stay on your disk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Depth built against your platforms first: each config converts gated domains to firing, your fleet view first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deterministic pre-deploy gate for your CI and change process, with version-stamped evidence your auditors can cite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founders, direct, through the pilot; first input on the roadmap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617720" y="1737360"/>
            <a:ext cx="4069080" cy="2834640"/>
          </a:xfrm>
          <a:prstGeom prst="roundRect">
            <a:avLst>
              <a:gd name="adj" fmla="val 1935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818888" y="18745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D1B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ask, and how it runs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4818888" y="2286000"/>
            <a:ext cx="37033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real, sanitized config per vendor. A per-vendor checklist defines exactly what to export and strip; your security team approves it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Mutual NDA first, then the checklist, then the pilot, air-gapped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Candid feedback on verdicts against your ground truth</a:t>
            </a:r>
            <a:endParaRPr lang="en-US" sz="1100" dirty="0"/>
          </a:p>
          <a:p>
            <a:pPr marL="342900" indent="-342900"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Honest answer to the obvious question: you would be in the first cohort. That is the deal, stated plainly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B0A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exchange-lo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37" y="360045"/>
            <a:ext cx="7922525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75488" cy="475488"/>
          </a:xfrm>
          <a:prstGeom prst="ellipse">
            <a:avLst/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493776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97280" y="320040"/>
            <a:ext cx="75895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Calls fail silently. You find out from users.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05156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business call crosses a Session Border Controller. One misconfiguration: one-way audio, dead trunks, one to four-plus days of repair. Engineers call the discovery mechanism the scream test. Three named incidents from the 2026 Microsoft CA migration (MC1235747):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457200" y="1874520"/>
            <a:ext cx="2651760" cy="1965960"/>
          </a:xfrm>
          <a:prstGeom prst="roundRect">
            <a:avLst>
              <a:gd name="adj" fmla="val 2791"/>
            </a:avLst>
          </a:prstGeom>
          <a:solidFill>
            <a:srgbClr val="F7EDF2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21792" y="201168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D1B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Voipcloud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21792" y="2395728"/>
            <a:ext cx="23317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P1 across thousands of users. Untrusted root presented at the mutual-TLS handshake; Microsoft stopped accepting calls.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3291840" y="1874520"/>
            <a:ext cx="2651760" cy="1965960"/>
          </a:xfrm>
          <a:prstGeom prst="roundRect">
            <a:avLst>
              <a:gd name="adj" fmla="val 2791"/>
            </a:avLst>
          </a:prstGeom>
          <a:solidFill>
            <a:srgbClr val="F7EDF2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3456432" y="201168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D1B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CallTower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456432" y="2395728"/>
            <a:ext cx="23317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Silent blackhole. Unpatched SBCs stopped OPTIONS pings; Microsoft auto-deactivated the domain. No SIP 503 warned anyone.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126480" y="1874520"/>
            <a:ext cx="2651760" cy="1965960"/>
          </a:xfrm>
          <a:prstGeom prst="roundRect">
            <a:avLst>
              <a:gd name="adj" fmla="val 2791"/>
            </a:avLst>
          </a:prstGeom>
          <a:solidFill>
            <a:srgbClr val="F7EDF2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291072" y="201168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D1B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FusionConnect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291072" y="2395728"/>
            <a:ext cx="23317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One-way audio on an SRTP mismatch. Honest caveat: this one originated on Microsoft's media-relay side; a config check would not have caught it.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457200" y="41148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cannot monitor a call that is cryptographically blocked from ever starting. The check has to happen before deploy.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B0A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051560"/>
            <a:ext cx="7863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next step is your security review.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1920240"/>
            <a:ext cx="7315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2DE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30-minute working session: we walk the data-flow contract first, run the live demo second, and leave you the source to verify. If the review holds, the pilot starts with an NDA and a sanitization checklist, not a contract.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40080" y="297180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8B6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Pre-read   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sbcvalidator.metaventionsai.com/#security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3538728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8B6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edge check   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sbcvalidator.metaventionsai.com/scanner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4105656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8B6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  </a:t>
            </a: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dicoangelo@metaventionsai.com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461772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8B6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METAVENTIONS AI  ·  Dico Angelo and Philip Drammeh</a:t>
            </a:r>
            <a:endParaRPr lang="en-US" sz="1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57BB05-A6D4-06AF-E038-A19901689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158" y="3200400"/>
            <a:ext cx="3500674" cy="187452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B0A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onboard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37" y="360045"/>
            <a:ext cx="7922525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B0A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mcp-surfaces-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" y="356616"/>
            <a:ext cx="7918704" cy="44256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B0A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silent-fail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58" y="360045"/>
            <a:ext cx="8108083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75488" cy="475488"/>
          </a:xfrm>
          <a:prstGeom prst="ellipse">
            <a:avLst/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493776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97280" y="320040"/>
            <a:ext cx="75895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cadence, not the climax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0058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June 2026: the serverAuth-EKU enforcement for Teams Direct Routing lands this month. Behind it, per CA/Browser Forum SC-081v3, public TLS certificate lifetimes compress on a fixed schedule: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731520" y="2377440"/>
            <a:ext cx="1554480" cy="1600200"/>
          </a:xfrm>
          <a:prstGeom prst="roundRect">
            <a:avLst>
              <a:gd name="adj" fmla="val 2353"/>
            </a:avLst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31520" y="1847088"/>
            <a:ext cx="15544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398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731520" y="4041648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 today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2834640" y="2971800"/>
            <a:ext cx="1554480" cy="1005840"/>
          </a:xfrm>
          <a:prstGeom prst="roundRect">
            <a:avLst>
              <a:gd name="adj" fmla="val 3636"/>
            </a:avLst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2834640" y="2441448"/>
            <a:ext cx="15544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</a:t>
            </a:r>
            <a:endParaRPr lang="en-US" sz="2800" dirty="0"/>
          </a:p>
        </p:txBody>
      </p:sp>
      <p:sp>
        <p:nvSpPr>
          <p:cNvPr id="11" name="Text 8"/>
          <p:cNvSpPr/>
          <p:nvPr/>
        </p:nvSpPr>
        <p:spPr>
          <a:xfrm>
            <a:off x="2834640" y="4041648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 2026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937760" y="3291840"/>
            <a:ext cx="1554480" cy="685800"/>
          </a:xfrm>
          <a:prstGeom prst="roundRect">
            <a:avLst>
              <a:gd name="adj" fmla="val 5333"/>
            </a:avLst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4937760" y="2761488"/>
            <a:ext cx="15544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</a:t>
            </a:r>
            <a:endParaRPr lang="en-US" sz="2800" dirty="0"/>
          </a:p>
        </p:txBody>
      </p:sp>
      <p:sp>
        <p:nvSpPr>
          <p:cNvPr id="14" name="Text 11"/>
          <p:cNvSpPr/>
          <p:nvPr/>
        </p:nvSpPr>
        <p:spPr>
          <a:xfrm>
            <a:off x="4937760" y="4041648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 2027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7040880" y="3566160"/>
            <a:ext cx="1554480" cy="411480"/>
          </a:xfrm>
          <a:prstGeom prst="roundRect">
            <a:avLst>
              <a:gd name="adj" fmla="val 8889"/>
            </a:avLst>
          </a:prstGeom>
          <a:solidFill>
            <a:srgbClr val="A3162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7040880" y="3035808"/>
            <a:ext cx="15544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47</a:t>
            </a:r>
            <a:endParaRPr lang="en-US" sz="2800" dirty="0"/>
          </a:p>
        </p:txBody>
      </p:sp>
      <p:sp>
        <p:nvSpPr>
          <p:cNvPr id="17" name="Text 14"/>
          <p:cNvSpPr/>
          <p:nvPr/>
        </p:nvSpPr>
        <p:spPr>
          <a:xfrm>
            <a:off x="7040880" y="4041648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 2029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457200" y="4462272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Max certificate lifetime, in days. By 2029 that is roughly eight renewals a year, per SBC, across every vendor you run. Manual validation stops scaling well before 47 days. Each new wave ships as a signed rule bundle on the same engine.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B0A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ade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37" y="360045"/>
            <a:ext cx="7922525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75488" cy="475488"/>
          </a:xfrm>
          <a:prstGeom prst="ellipse">
            <a:avLst/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493776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97280" y="320040"/>
            <a:ext cx="75895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vendors. One model. A deterministic verdict.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05156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AudioCodes, Cisco CUBE, Ribbon, Oracle Acme, and Metaswitch Perimeta configs are normalized to one vendor-neutral model and validated across eight domains. Same engine, by construction. Where a format cannot prove a fact, the engine stays silent and says verify out-of-band. It refuses to guess.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457200" y="2011680"/>
            <a:ext cx="1993392" cy="1325880"/>
          </a:xfrm>
          <a:prstGeom prst="roundRect">
            <a:avLst>
              <a:gd name="adj" fmla="val 4138"/>
            </a:avLst>
          </a:prstGeom>
          <a:solidFill>
            <a:srgbClr val="F7EDF2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457200" y="2121408"/>
            <a:ext cx="19933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9D1B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457200" y="2788920"/>
            <a:ext cx="19933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vendor parsers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2633472" y="2011680"/>
            <a:ext cx="1993392" cy="1325880"/>
          </a:xfrm>
          <a:prstGeom prst="roundRect">
            <a:avLst>
              <a:gd name="adj" fmla="val 4138"/>
            </a:avLst>
          </a:prstGeom>
          <a:solidFill>
            <a:srgbClr val="F7EDF2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2633472" y="2121408"/>
            <a:ext cx="19933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9D1B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4000" dirty="0"/>
          </a:p>
        </p:txBody>
      </p:sp>
      <p:sp>
        <p:nvSpPr>
          <p:cNvPr id="11" name="Text 8"/>
          <p:cNvSpPr/>
          <p:nvPr/>
        </p:nvSpPr>
        <p:spPr>
          <a:xfrm>
            <a:off x="2633472" y="2788920"/>
            <a:ext cx="19933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validation domains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809744" y="2011680"/>
            <a:ext cx="1993392" cy="1325880"/>
          </a:xfrm>
          <a:prstGeom prst="roundRect">
            <a:avLst>
              <a:gd name="adj" fmla="val 4138"/>
            </a:avLst>
          </a:prstGeom>
          <a:solidFill>
            <a:srgbClr val="F7EDF2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4809744" y="2121408"/>
            <a:ext cx="19933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9D1B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172</a:t>
            </a:r>
            <a:endParaRPr lang="en-US" sz="4000" dirty="0"/>
          </a:p>
        </p:txBody>
      </p:sp>
      <p:sp>
        <p:nvSpPr>
          <p:cNvPr id="14" name="Text 11"/>
          <p:cNvSpPr/>
          <p:nvPr/>
        </p:nvSpPr>
        <p:spPr>
          <a:xfrm>
            <a:off x="4809744" y="2788920"/>
            <a:ext cx="19933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tests in CI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986016" y="2011680"/>
            <a:ext cx="1993392" cy="1325880"/>
          </a:xfrm>
          <a:prstGeom prst="roundRect">
            <a:avLst>
              <a:gd name="adj" fmla="val 4138"/>
            </a:avLst>
          </a:prstGeom>
          <a:solidFill>
            <a:srgbClr val="F7EDF2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986016" y="2121408"/>
            <a:ext cx="19933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9D1B5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4000" dirty="0"/>
          </a:p>
        </p:txBody>
      </p:sp>
      <p:sp>
        <p:nvSpPr>
          <p:cNvPr id="17" name="Text 14"/>
          <p:cNvSpPr/>
          <p:nvPr/>
        </p:nvSpPr>
        <p:spPr>
          <a:xfrm>
            <a:off x="6986016" y="2788920"/>
            <a:ext cx="19933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runtime dependency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457200" y="3657600"/>
            <a:ext cx="5120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config gets one of three verdicts, and the same audit artifact from every run path: results/&lt;sbc&gt;/&lt;timestamp&gt;.json, stamped with the ruleset it ran against.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5760720" y="3767328"/>
            <a:ext cx="914400" cy="384048"/>
          </a:xfrm>
          <a:prstGeom prst="roundRect">
            <a:avLst>
              <a:gd name="adj" fmla="val 19048"/>
            </a:avLst>
          </a:prstGeom>
          <a:solidFill>
            <a:srgbClr val="1E7A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5760720" y="376732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6766560" y="3767328"/>
            <a:ext cx="914400" cy="384048"/>
          </a:xfrm>
          <a:prstGeom prst="roundRect">
            <a:avLst>
              <a:gd name="adj" fmla="val 19048"/>
            </a:avLst>
          </a:prstGeom>
          <a:solidFill>
            <a:srgbClr val="B8860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6766560" y="376732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7772400" y="3767328"/>
            <a:ext cx="914400" cy="384048"/>
          </a:xfrm>
          <a:prstGeom prst="roundRect">
            <a:avLst>
              <a:gd name="adj" fmla="val 19048"/>
            </a:avLst>
          </a:prstGeom>
          <a:solidFill>
            <a:srgbClr val="A3162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7772400" y="3767328"/>
            <a:ext cx="914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5760720" y="4261104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validate · simulate · explain · diff · fleet · serve · report · probe · demo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B0A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verdict-ga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37" y="360045"/>
            <a:ext cx="7922525" cy="442341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75488" cy="475488"/>
          </a:xfrm>
          <a:prstGeom prst="ellipse">
            <a:avLst/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493776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97280" y="320040"/>
            <a:ext cx="75895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Eight validation domains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143000"/>
            <a:ext cx="4069080" cy="804672"/>
          </a:xfrm>
          <a:prstGeom prst="roundRect">
            <a:avLst>
              <a:gd name="adj" fmla="val 6818"/>
            </a:avLst>
          </a:prstGeom>
          <a:solidFill>
            <a:srgbClr val="F7EDF2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585216" y="1325880"/>
            <a:ext cx="438912" cy="438912"/>
          </a:xfrm>
          <a:prstGeom prst="ellipse">
            <a:avLst/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585216" y="13258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152144" y="1234440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Syntax / semantic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1152144" y="1527048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Malformed config, dangling references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709160" y="1143000"/>
            <a:ext cx="4069080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837176" y="1325880"/>
            <a:ext cx="438912" cy="438912"/>
          </a:xfrm>
          <a:prstGeom prst="ellipse">
            <a:avLst/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837176" y="13258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5404104" y="1234440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Interop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5404104" y="1527048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TLS transport, OPTIONS keep-alive, normalization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457200" y="2075688"/>
            <a:ext cx="4069080" cy="804672"/>
          </a:xfrm>
          <a:prstGeom prst="roundRect">
            <a:avLst>
              <a:gd name="adj" fmla="val 6818"/>
            </a:avLst>
          </a:prstGeom>
          <a:solidFill>
            <a:srgbClr val="F7EDF2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585216" y="2258568"/>
            <a:ext cx="438912" cy="438912"/>
          </a:xfrm>
          <a:prstGeom prst="ellipse">
            <a:avLst/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585216" y="225856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152144" y="2167128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TLS / CA (the 2026 wedge)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1152144" y="2459736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Missing Microsoft roots, mTLS, SRTP, EKU, chain validity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4709160" y="2075688"/>
            <a:ext cx="4069080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4837176" y="2258568"/>
            <a:ext cx="438912" cy="438912"/>
          </a:xfrm>
          <a:prstGeom prst="ellipse">
            <a:avLst/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4837176" y="225856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5404104" y="2167128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 / media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5404104" y="2459736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Private IP in SDP, missing symmetric RTP: one-way audio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457200" y="3008376"/>
            <a:ext cx="4069080" cy="804672"/>
          </a:xfrm>
          <a:prstGeom prst="roundRect">
            <a:avLst>
              <a:gd name="adj" fmla="val 6818"/>
            </a:avLst>
          </a:prstGeom>
          <a:solidFill>
            <a:srgbClr val="F7EDF2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3"/>
          <p:cNvSpPr/>
          <p:nvPr/>
        </p:nvSpPr>
        <p:spPr>
          <a:xfrm>
            <a:off x="585216" y="3191256"/>
            <a:ext cx="438912" cy="438912"/>
          </a:xfrm>
          <a:prstGeom prst="ellipse">
            <a:avLst/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4"/>
          <p:cNvSpPr/>
          <p:nvPr/>
        </p:nvSpPr>
        <p:spPr>
          <a:xfrm>
            <a:off x="585216" y="319125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1152144" y="3099816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Codec</a:t>
            </a:r>
            <a:endParaRPr lang="en-US" sz="1250" dirty="0"/>
          </a:p>
        </p:txBody>
      </p:sp>
      <p:sp>
        <p:nvSpPr>
          <p:cNvPr id="29" name="Text 26"/>
          <p:cNvSpPr/>
          <p:nvPr/>
        </p:nvSpPr>
        <p:spPr>
          <a:xfrm>
            <a:off x="1152144" y="3392424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Cross-leg overlap, forced transcode, DTMF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4709160" y="3008376"/>
            <a:ext cx="4069080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8"/>
          <p:cNvSpPr/>
          <p:nvPr/>
        </p:nvSpPr>
        <p:spPr>
          <a:xfrm>
            <a:off x="4837176" y="3191256"/>
            <a:ext cx="438912" cy="438912"/>
          </a:xfrm>
          <a:prstGeom prst="ellipse">
            <a:avLst/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Text 29"/>
          <p:cNvSpPr/>
          <p:nvPr/>
        </p:nvSpPr>
        <p:spPr>
          <a:xfrm>
            <a:off x="4837176" y="319125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</a:t>
            </a:r>
            <a:endParaRPr lang="en-US" sz="1600" dirty="0"/>
          </a:p>
        </p:txBody>
      </p:sp>
      <p:sp>
        <p:nvSpPr>
          <p:cNvPr id="33" name="Text 30"/>
          <p:cNvSpPr/>
          <p:nvPr/>
        </p:nvSpPr>
        <p:spPr>
          <a:xfrm>
            <a:off x="5404104" y="3099816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Topology leak</a:t>
            </a:r>
            <a:endParaRPr lang="en-US" sz="1250" dirty="0"/>
          </a:p>
        </p:txBody>
      </p:sp>
      <p:sp>
        <p:nvSpPr>
          <p:cNvPr id="34" name="Text 31"/>
          <p:cNvSpPr/>
          <p:nvPr/>
        </p:nvSpPr>
        <p:spPr>
          <a:xfrm>
            <a:off x="5404104" y="3392424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Private-IP leakage on the signaling plane</a:t>
            </a:r>
            <a:endParaRPr lang="en-US" sz="1050" dirty="0"/>
          </a:p>
        </p:txBody>
      </p:sp>
      <p:sp>
        <p:nvSpPr>
          <p:cNvPr id="35" name="Shape 32"/>
          <p:cNvSpPr/>
          <p:nvPr/>
        </p:nvSpPr>
        <p:spPr>
          <a:xfrm>
            <a:off x="457200" y="3941064"/>
            <a:ext cx="4069080" cy="804672"/>
          </a:xfrm>
          <a:prstGeom prst="roundRect">
            <a:avLst>
              <a:gd name="adj" fmla="val 6818"/>
            </a:avLst>
          </a:prstGeom>
          <a:solidFill>
            <a:srgbClr val="F7EDF2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Shape 33"/>
          <p:cNvSpPr/>
          <p:nvPr/>
        </p:nvSpPr>
        <p:spPr>
          <a:xfrm>
            <a:off x="585216" y="4123944"/>
            <a:ext cx="438912" cy="438912"/>
          </a:xfrm>
          <a:prstGeom prst="ellipse">
            <a:avLst/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4"/>
          <p:cNvSpPr/>
          <p:nvPr/>
        </p:nvSpPr>
        <p:spPr>
          <a:xfrm>
            <a:off x="585216" y="4123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</a:t>
            </a:r>
            <a:endParaRPr lang="en-US" sz="1600" dirty="0"/>
          </a:p>
        </p:txBody>
      </p:sp>
      <p:sp>
        <p:nvSpPr>
          <p:cNvPr id="38" name="Text 35"/>
          <p:cNvSpPr/>
          <p:nvPr/>
        </p:nvSpPr>
        <p:spPr>
          <a:xfrm>
            <a:off x="1152144" y="4032504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Routing / classification</a:t>
            </a:r>
            <a:endParaRPr lang="en-US" sz="1250" dirty="0"/>
          </a:p>
        </p:txBody>
      </p:sp>
      <p:sp>
        <p:nvSpPr>
          <p:cNvPr id="39" name="Text 36"/>
          <p:cNvSpPr/>
          <p:nvPr/>
        </p:nvSpPr>
        <p:spPr>
          <a:xfrm>
            <a:off x="1152144" y="4325112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404 and unclassified Teams routing</a:t>
            </a:r>
            <a:endParaRPr lang="en-US" sz="1050" dirty="0"/>
          </a:p>
        </p:txBody>
      </p:sp>
      <p:sp>
        <p:nvSpPr>
          <p:cNvPr id="40" name="Shape 37"/>
          <p:cNvSpPr/>
          <p:nvPr/>
        </p:nvSpPr>
        <p:spPr>
          <a:xfrm>
            <a:off x="4709160" y="3941064"/>
            <a:ext cx="4069080" cy="804672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/>
          <a:effectLst>
            <a:outerShdw blurRad="76200" dist="25400" dir="27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1" name="Shape 38"/>
          <p:cNvSpPr/>
          <p:nvPr/>
        </p:nvSpPr>
        <p:spPr>
          <a:xfrm>
            <a:off x="4837176" y="4123944"/>
            <a:ext cx="438912" cy="438912"/>
          </a:xfrm>
          <a:prstGeom prst="ellipse">
            <a:avLst/>
          </a:prstGeom>
          <a:solidFill>
            <a:srgbClr val="9D1B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39"/>
          <p:cNvSpPr/>
          <p:nvPr/>
        </p:nvSpPr>
        <p:spPr>
          <a:xfrm>
            <a:off x="4837176" y="4123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</a:t>
            </a:r>
            <a:endParaRPr lang="en-US" sz="1600" dirty="0"/>
          </a:p>
        </p:txBody>
      </p:sp>
      <p:sp>
        <p:nvSpPr>
          <p:cNvPr id="43" name="Text 40"/>
          <p:cNvSpPr/>
          <p:nvPr/>
        </p:nvSpPr>
        <p:spPr>
          <a:xfrm>
            <a:off x="5404104" y="4032504"/>
            <a:ext cx="3246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</a:t>
            </a:r>
            <a:endParaRPr lang="en-US" sz="1250" dirty="0"/>
          </a:p>
        </p:txBody>
      </p:sp>
      <p:sp>
        <p:nvSpPr>
          <p:cNvPr id="44" name="Text 41"/>
          <p:cNvSpPr/>
          <p:nvPr/>
        </p:nvSpPr>
        <p:spPr>
          <a:xfrm>
            <a:off x="5404104" y="4325112"/>
            <a:ext cx="3246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ACL default-deny, broad CIDR, rule shadowing</a:t>
            </a:r>
            <a:endParaRPr lang="en-US" sz="1050" dirty="0"/>
          </a:p>
        </p:txBody>
      </p:sp>
      <p:sp>
        <p:nvSpPr>
          <p:cNvPr id="45" name="Text 42"/>
          <p:cNvSpPr/>
          <p:nvPr/>
        </p:nvSpPr>
        <p:spPr>
          <a:xfrm>
            <a:off x="457200" y="486460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Domain C is grounded against Microsoft Learn: the seven roots, the TLS floor, the cipher allowlist, and the SRTP suite reconciled as exact matches.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B0A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alldeath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37" y="360045"/>
            <a:ext cx="7922525" cy="44234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1183</TotalTime>
  <Words>1309</Words>
  <Application>Microsoft Macintosh PowerPoint</Application>
  <PresentationFormat>On-screen Show (16:9)</PresentationFormat>
  <Paragraphs>135</Paragraphs>
  <Slides>19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SBC-AutoOps Design Partner Briefing</dc:title>
  <dc:subject>PptxGenJS Presentation</dc:subject>
  <dc:creator>METAVENTIONS AI</dc:creator>
  <cp:lastModifiedBy>Dico Angelo</cp:lastModifiedBy>
  <cp:revision>2</cp:revision>
  <dcterms:created xsi:type="dcterms:W3CDTF">2026-06-11T19:42:28Z</dcterms:created>
  <dcterms:modified xsi:type="dcterms:W3CDTF">2026-06-12T16:58:55Z</dcterms:modified>
</cp:coreProperties>
</file>