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B0A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640080" y="1280160"/>
            <a:ext cx="566928" cy="566928"/>
          </a:xfrm>
          <a:prstGeom prst="roundRect">
            <a:avLst/>
          </a:prstGeom>
          <a:solidFill>
            <a:srgbClr val="9D1B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_p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096" y="1408176"/>
            <a:ext cx="31089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2057400"/>
            <a:ext cx="786384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Pricing &amp; Commercial Model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971800"/>
            <a:ext cx="78638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700" b="0">
                <a:solidFill>
                  <a:srgbClr val="E8B6CC"/>
                </a:solidFill>
                <a:latin typeface="Arial"/>
              </a:rPr>
              <a:t>SBC-AutoOps · design-partner briefing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4114800"/>
            <a:ext cx="786384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Arial"/>
              </a:rPr>
              <a:t>METAVENTIONS AI</a:t>
            </a:r>
          </a:p>
          <a:p>
            <a:pPr algn="l"/>
            <a:r>
              <a:rPr sz="1200" b="0">
                <a:solidFill>
                  <a:srgbClr val="FFFFFF"/>
                </a:solidFill>
                <a:latin typeface="Arial"/>
              </a:rPr>
              <a:t>Dico Angelo and Philip Drammeh, co-founders</a:t>
            </a:r>
          </a:p>
          <a:p>
            <a:pPr algn="l"/>
            <a:r>
              <a:rPr sz="1200" b="0">
                <a:solidFill>
                  <a:srgbClr val="E8B6CC"/>
                </a:solidFill>
                <a:latin typeface="Arial"/>
              </a:rPr>
              <a:t>Priced below the cost of a single caught misconfiguration.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457200" y="384048"/>
            <a:ext cx="475488" cy="475488"/>
          </a:xfrm>
          <a:prstGeom prst="roundRect">
            <a:avLst/>
          </a:prstGeom>
          <a:solidFill>
            <a:srgbClr val="9D1B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_p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493776"/>
            <a:ext cx="256032" cy="2560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97280" y="320040"/>
            <a:ext cx="7589520" cy="60350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>
                <a:solidFill>
                  <a:srgbClr val="1A1A1A"/>
                </a:solidFill>
                <a:latin typeface="Arial"/>
              </a:rPr>
              <a:t>Priced below one caught incident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024128"/>
            <a:ext cx="8229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50" b="0">
                <a:solidFill>
                  <a:srgbClr val="5A5A5A"/>
                </a:solidFill>
                <a:latin typeface="Arial"/>
              </a:rPr>
              <a:t>The fee sits well under what a single misconfiguration costs you to find and fix. That is the whole pricing logic.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20240"/>
            <a:ext cx="2651760" cy="1371600"/>
          </a:xfrm>
          <a:prstGeom prst="roundRect">
            <a:avLst/>
          </a:prstGeom>
          <a:solidFill>
            <a:srgbClr val="F7ED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2057400"/>
            <a:ext cx="265176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9D1B54"/>
                </a:solidFill>
                <a:latin typeface="Arial"/>
              </a:rPr>
              <a:t>$5.6-9K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743200"/>
            <a:ext cx="265176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50" b="0">
                <a:solidFill>
                  <a:srgbClr val="1A1A1A"/>
                </a:solidFill>
                <a:latin typeface="Arial"/>
              </a:rPr>
              <a:t>per minute · telecom outage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00400" y="1920240"/>
            <a:ext cx="2651760" cy="1371600"/>
          </a:xfrm>
          <a:prstGeom prst="roundRect">
            <a:avLst/>
          </a:prstGeom>
          <a:solidFill>
            <a:srgbClr val="F7ED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200400" y="2057400"/>
            <a:ext cx="265176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9D1B54"/>
                </a:solidFill>
                <a:latin typeface="Arial"/>
              </a:rPr>
              <a:t>$1M+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00400" y="2743200"/>
            <a:ext cx="265176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50" b="0">
                <a:solidFill>
                  <a:srgbClr val="1A1A1A"/>
                </a:solidFill>
                <a:latin typeface="Arial"/>
              </a:rPr>
              <a:t>one 4-hour voice outage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0" y="1920240"/>
            <a:ext cx="2651760" cy="1371600"/>
          </a:xfrm>
          <a:prstGeom prst="roundRect">
            <a:avLst/>
          </a:prstGeom>
          <a:solidFill>
            <a:srgbClr val="F7ED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943600" y="2057400"/>
            <a:ext cx="265176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9D1B54"/>
                </a:solidFill>
                <a:latin typeface="Arial"/>
              </a:rPr>
              <a:t>&lt; 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0" y="2743200"/>
            <a:ext cx="265176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50" b="0">
                <a:solidFill>
                  <a:srgbClr val="1A1A1A"/>
                </a:solidFill>
                <a:latin typeface="Arial"/>
              </a:rPr>
              <a:t>incident pays for years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3611880"/>
            <a:ext cx="82296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A5A5A"/>
                </a:solidFill>
                <a:latin typeface="Arial"/>
              </a:rPr>
              <a:t>Floor: a slipped misconfig (one-way audio, failed TLS) burns a half-day to days of engineer time ($80-120/hr). Ceiling: if it takes voice down, the rates above. At $49-74 per SBC / month, the tool is a rounding error against either, caught before a packet is sent.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" y="4709160"/>
            <a:ext cx="8229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50" b="0">
                <a:solidFill>
                  <a:srgbClr val="5A5A5A"/>
                </a:solidFill>
                <a:latin typeface="Arial"/>
              </a:rPr>
              <a:t>METAVENTIONS AI · SBC-AutoOps · outage figures from 2026 telecom-downtime data (Socium IT, The Network Installers)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457200" y="384048"/>
            <a:ext cx="475488" cy="475488"/>
          </a:xfrm>
          <a:prstGeom prst="roundRect">
            <a:avLst/>
          </a:prstGeom>
          <a:solidFill>
            <a:srgbClr val="9D1B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_p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493776"/>
            <a:ext cx="256032" cy="2560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97280" y="320040"/>
            <a:ext cx="7589520" cy="60350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>
                <a:solidFill>
                  <a:srgbClr val="1A1A1A"/>
                </a:solidFill>
                <a:latin typeface="Arial"/>
              </a:rPr>
              <a:t>Per-SBC monthly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024128"/>
            <a:ext cx="8229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50" b="0">
                <a:solidFill>
                  <a:srgbClr val="5A5A5A"/>
                </a:solidFill>
                <a:latin typeface="Arial"/>
              </a:rPr>
              <a:t>The recommended model, matching how you price for clients. Continuous validation, not a one-off audit.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783080"/>
            <a:ext cx="2697480" cy="2697480"/>
          </a:xfrm>
          <a:prstGeom prst="roundRect">
            <a:avLst/>
          </a:prstGeom>
          <a:solidFill>
            <a:srgbClr val="F7ED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457200" y="1783080"/>
            <a:ext cx="2697480" cy="457200"/>
          </a:xfrm>
          <a:prstGeom prst="roundRect">
            <a:avLst/>
          </a:prstGeom>
          <a:solidFill>
            <a:srgbClr val="9D1B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1819656"/>
            <a:ext cx="269748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VALIDATE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2313432"/>
            <a:ext cx="269748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300" b="1">
                <a:solidFill>
                  <a:srgbClr val="9D1B54"/>
                </a:solidFill>
                <a:latin typeface="Arial"/>
              </a:rPr>
              <a:t>$49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2843784"/>
            <a:ext cx="2697480" cy="31089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50" b="0">
                <a:solidFill>
                  <a:srgbClr val="5A5A5A"/>
                </a:solidFill>
                <a:latin typeface="Arial"/>
              </a:rPr>
              <a:t>per SBC / month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3200400"/>
            <a:ext cx="2368296" cy="12344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0">
                <a:solidFill>
                  <a:srgbClr val="1A1A1A"/>
                </a:solidFill>
                <a:latin typeface="Arial"/>
              </a:rPr>
              <a:t>Continuous validation</a:t>
            </a:r>
          </a:p>
          <a:p>
            <a:pPr algn="l"/>
            <a:r>
              <a:rPr sz="1050" b="0">
                <a:solidFill>
                  <a:srgbClr val="1A1A1A"/>
                </a:solidFill>
                <a:latin typeface="Arial"/>
              </a:rPr>
              <a:t>Teams DR readiness</a:t>
            </a:r>
          </a:p>
          <a:p>
            <a:pPr algn="l"/>
            <a:r>
              <a:rPr sz="1050" b="0">
                <a:solidFill>
                  <a:srgbClr val="1A1A1A"/>
                </a:solidFill>
                <a:latin typeface="Arial"/>
              </a:rPr>
              <a:t>HA drift detection</a:t>
            </a:r>
          </a:p>
          <a:p>
            <a:pPr algn="l"/>
            <a:r>
              <a:rPr sz="1050" b="0">
                <a:solidFill>
                  <a:srgbClr val="1A1A1A"/>
                </a:solidFill>
                <a:latin typeface="Arial"/>
              </a:rPr>
              <a:t>Pass/block reports + dashboard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218688" y="1783080"/>
            <a:ext cx="2697480" cy="2697480"/>
          </a:xfrm>
          <a:prstGeom prst="roundRect">
            <a:avLst/>
          </a:prstGeom>
          <a:solidFill>
            <a:srgbClr val="F7ED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3218688" y="1783080"/>
            <a:ext cx="2697480" cy="457200"/>
          </a:xfrm>
          <a:prstGeom prst="roundRect">
            <a:avLst/>
          </a:prstGeom>
          <a:solidFill>
            <a:srgbClr val="9D1B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218688" y="1819656"/>
            <a:ext cx="269748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SECURITY ADD-ON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218688" y="2313432"/>
            <a:ext cx="269748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300" b="1">
                <a:solidFill>
                  <a:srgbClr val="9D1B54"/>
                </a:solidFill>
                <a:latin typeface="Arial"/>
              </a:rPr>
              <a:t>+$25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18688" y="2843784"/>
            <a:ext cx="2697480" cy="31089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50" b="0">
                <a:solidFill>
                  <a:srgbClr val="5A5A5A"/>
                </a:solidFill>
                <a:latin typeface="Arial"/>
              </a:rPr>
              <a:t>per SBC / month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383280" y="3200400"/>
            <a:ext cx="2368296" cy="12344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0">
                <a:solidFill>
                  <a:srgbClr val="1A1A1A"/>
                </a:solidFill>
                <a:latin typeface="Arial"/>
              </a:rPr>
              <a:t>Pentest-style config checks</a:t>
            </a:r>
          </a:p>
          <a:p>
            <a:pPr algn="l"/>
            <a:r>
              <a:rPr sz="1050" b="0">
                <a:solidFill>
                  <a:srgbClr val="1A1A1A"/>
                </a:solidFill>
                <a:latin typeface="Arial"/>
              </a:rPr>
              <a:t>Run on a cadence</a:t>
            </a:r>
          </a:p>
          <a:p>
            <a:pPr algn="l"/>
            <a:r>
              <a:rPr sz="1050" b="0">
                <a:solidFill>
                  <a:srgbClr val="1A1A1A"/>
                </a:solidFill>
                <a:latin typeface="Arial"/>
              </a:rPr>
              <a:t>The proactive feature you asked for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989320" y="1783080"/>
            <a:ext cx="2697480" cy="2697480"/>
          </a:xfrm>
          <a:prstGeom prst="roundRect">
            <a:avLst/>
          </a:prstGeom>
          <a:solidFill>
            <a:srgbClr val="F7ED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5989320" y="1783080"/>
            <a:ext cx="2697480" cy="457200"/>
          </a:xfrm>
          <a:prstGeom prst="roundRect">
            <a:avLst/>
          </a:prstGeom>
          <a:solidFill>
            <a:srgbClr val="7A13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989320" y="1819656"/>
            <a:ext cx="269748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FULLY COVERED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989320" y="2313432"/>
            <a:ext cx="269748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300" b="1">
                <a:solidFill>
                  <a:srgbClr val="7A1340"/>
                </a:solidFill>
                <a:latin typeface="Arial"/>
              </a:rPr>
              <a:t>$74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989320" y="2843784"/>
            <a:ext cx="2697480" cy="31089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50" b="0">
                <a:solidFill>
                  <a:srgbClr val="5A5A5A"/>
                </a:solidFill>
                <a:latin typeface="Arial"/>
              </a:rPr>
              <a:t>per SBC / month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153912" y="3200400"/>
            <a:ext cx="2368296" cy="12344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0">
                <a:solidFill>
                  <a:srgbClr val="1A1A1A"/>
                </a:solidFill>
                <a:latin typeface="Arial"/>
              </a:rPr>
              <a:t>Validate + Security</a:t>
            </a:r>
          </a:p>
          <a:p>
            <a:pPr algn="l"/>
            <a:r>
              <a:rPr sz="1050" b="0">
                <a:solidFill>
                  <a:srgbClr val="1A1A1A"/>
                </a:solidFill>
                <a:latin typeface="Arial"/>
              </a:rPr>
              <a:t>Everything, one line item</a:t>
            </a:r>
          </a:p>
          <a:p>
            <a:pPr algn="l"/>
            <a:r>
              <a:rPr sz="1050" b="0">
                <a:solidFill>
                  <a:srgbClr val="1A1A1A"/>
                </a:solidFill>
                <a:latin typeface="Arial"/>
              </a:rPr>
              <a:t>Best per-SBC value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7200" y="4709160"/>
            <a:ext cx="8229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50" b="0">
                <a:solidFill>
                  <a:srgbClr val="5A5A5A"/>
                </a:solidFill>
                <a:latin typeface="Arial"/>
              </a:rPr>
              <a:t>METAVENTIONS AI · SBC-AutoOps · pricing is indicative, anchored on your cost of a slipped misconfiguration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457200" y="384048"/>
            <a:ext cx="475488" cy="475488"/>
          </a:xfrm>
          <a:prstGeom prst="roundRect">
            <a:avLst/>
          </a:prstGeom>
          <a:solidFill>
            <a:srgbClr val="9D1B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_p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493776"/>
            <a:ext cx="256032" cy="2560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97280" y="320040"/>
            <a:ext cx="7589520" cy="60350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>
                <a:solidFill>
                  <a:srgbClr val="1A1A1A"/>
                </a:solidFill>
                <a:latin typeface="Arial"/>
              </a:rPr>
              <a:t>Integrator platform plan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024128"/>
            <a:ext cx="8229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50" b="0">
                <a:solidFill>
                  <a:srgbClr val="5A5A5A"/>
                </a:solidFill>
                <a:latin typeface="Arial"/>
              </a:rPr>
              <a:t>If SoftwareONE runs it across the estate internally. The volume path.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828800"/>
            <a:ext cx="8229600" cy="2194560"/>
          </a:xfrm>
          <a:prstGeom prst="roundRect">
            <a:avLst/>
          </a:prstGeom>
          <a:solidFill>
            <a:srgbClr val="F7ED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457200" y="1828800"/>
            <a:ext cx="8229600" cy="457200"/>
          </a:xfrm>
          <a:prstGeom prst="roundRect">
            <a:avLst/>
          </a:prstGeom>
          <a:solidFill>
            <a:srgbClr val="9D1B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1865376"/>
            <a:ext cx="822960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SOFTWAREONE PLATFORM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2423160"/>
            <a:ext cx="82296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9D1B54"/>
                </a:solidFill>
                <a:latin typeface="Arial"/>
              </a:rPr>
              <a:t>$499 / month flat, up to 25 SBCs, then $20 / SBC beyond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3200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50" b="0">
                <a:solidFill>
                  <a:srgbClr val="1A1A1A"/>
                </a:solidFill>
                <a:latin typeface="Arial"/>
              </a:rPr>
              <a:t>All tiers included · multiple dashboard seats · SoftwareONE-branded sample reports · 50+ SBCs: custom (the channel play across ES / IT / FR / PT).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4709160"/>
            <a:ext cx="8229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50" b="0">
                <a:solidFill>
                  <a:srgbClr val="5A5A5A"/>
                </a:solidFill>
                <a:latin typeface="Arial"/>
              </a:rPr>
              <a:t>METAVENTIONS AI · SBC-AutoOps · pricing is indicative, anchored on your cost of a slipped misconfiguration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457200" y="384048"/>
            <a:ext cx="475488" cy="475488"/>
          </a:xfrm>
          <a:prstGeom prst="roundRect">
            <a:avLst/>
          </a:prstGeom>
          <a:solidFill>
            <a:srgbClr val="9D1B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_p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493776"/>
            <a:ext cx="256032" cy="2560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97280" y="320040"/>
            <a:ext cx="7589520" cy="60350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>
                <a:solidFill>
                  <a:srgbClr val="1A1A1A"/>
                </a:solidFill>
                <a:latin typeface="Arial"/>
              </a:rPr>
              <a:t>Resell into client SOWs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024128"/>
            <a:ext cx="8229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50" b="0">
                <a:solidFill>
                  <a:srgbClr val="5A5A5A"/>
                </a:solidFill>
                <a:latin typeface="Arial"/>
              </a:rPr>
              <a:t>Bill it as a line item in your scopes of work, customer-facing.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20240"/>
            <a:ext cx="4114800" cy="1554480"/>
          </a:xfrm>
          <a:prstGeom prst="roundRect">
            <a:avLst/>
          </a:prstGeom>
          <a:solidFill>
            <a:srgbClr val="F7ED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2103120"/>
            <a:ext cx="4114800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200" b="1">
                <a:solidFill>
                  <a:srgbClr val="9D1B54"/>
                </a:solidFill>
                <a:latin typeface="Arial"/>
              </a:rPr>
              <a:t>$250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2788920"/>
            <a:ext cx="356616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50" b="0">
                <a:solidFill>
                  <a:srgbClr val="1A1A1A"/>
                </a:solidFill>
                <a:latin typeface="Arial"/>
              </a:rPr>
              <a:t>one-time pre-flight assessment (pre-sales / migration)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0" y="1920240"/>
            <a:ext cx="4114800" cy="1554480"/>
          </a:xfrm>
          <a:prstGeom prst="roundRect">
            <a:avLst/>
          </a:prstGeom>
          <a:solidFill>
            <a:srgbClr val="F7ED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00" y="2103120"/>
            <a:ext cx="4114800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200" b="1">
                <a:solidFill>
                  <a:srgbClr val="9D1B54"/>
                </a:solidFill>
                <a:latin typeface="Arial"/>
              </a:rPr>
              <a:t>$150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46320" y="2788920"/>
            <a:ext cx="356616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50" b="0">
                <a:solidFill>
                  <a:srgbClr val="1A1A1A"/>
                </a:solidFill>
                <a:latin typeface="Arial"/>
              </a:rPr>
              <a:t>recurring security assessment (6-month or on-demand)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3749039"/>
            <a:ext cx="8229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A5A5A"/>
                </a:solidFill>
                <a:latin typeface="Arial"/>
              </a:rPr>
              <a:t>A named, recurring pre-deploy control in your audited change procedure. Controls do not churn.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4709160"/>
            <a:ext cx="8229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50" b="0">
                <a:solidFill>
                  <a:srgbClr val="5A5A5A"/>
                </a:solidFill>
                <a:latin typeface="Arial"/>
              </a:rPr>
              <a:t>METAVENTIONS AI · SBC-AutoOps · pricing is indicative, anchored on your cost of a slipped misconfiguration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B0A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640" y="457200"/>
            <a:ext cx="457200" cy="457200"/>
          </a:xfrm>
          <a:prstGeom prst="roundRect">
            <a:avLst/>
          </a:prstGeom>
          <a:solidFill>
            <a:srgbClr val="9D1B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_p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24" y="557784"/>
            <a:ext cx="256032" cy="2560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3000" y="411480"/>
            <a:ext cx="731520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Arial"/>
              </a:rPr>
              <a:t>The offer for you,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371600"/>
            <a:ext cx="8046720" cy="2286000"/>
          </a:xfrm>
          <a:prstGeom prst="roundRect">
            <a:avLst/>
          </a:prstGeom>
          <a:solidFill>
            <a:srgbClr val="3A12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16459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400" b="1">
                <a:solidFill>
                  <a:srgbClr val="FFFFFF"/>
                </a:solidFill>
                <a:latin typeface="Arial"/>
              </a:rPr>
              <a:t>Free during the design partnership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331720"/>
            <a:ext cx="73152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E8B6CC"/>
                </a:solidFill>
                <a:latin typeface="Arial"/>
              </a:rPr>
              <a:t>plus locked founder pricing: 50% off Year 1 at general availability.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2971800"/>
            <a:ext cx="73152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50" b="0">
                <a:solidFill>
                  <a:srgbClr val="FFFFFF"/>
                </a:solidFill>
                <a:latin typeface="Arial"/>
              </a:rPr>
              <a:t>In return: your feedback, and where possible one sanitized AudioCodes config so we tune the tool to your real environment.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3931920"/>
            <a:ext cx="804672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1">
                <a:solidFill>
                  <a:srgbClr val="E8B6CC"/>
                </a:solidFill>
                <a:latin typeface="Arial"/>
              </a:rPr>
              <a:t>One number to react to. Two paths to scale. One easy yes.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457200" y="384048"/>
            <a:ext cx="475488" cy="475488"/>
          </a:xfrm>
          <a:prstGeom prst="roundRect">
            <a:avLst/>
          </a:prstGeom>
          <a:solidFill>
            <a:srgbClr val="9D1B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_p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493776"/>
            <a:ext cx="256032" cy="2560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97280" y="320040"/>
            <a:ext cx="7589520" cy="60350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>
                <a:solidFill>
                  <a:srgbClr val="1A1A1A"/>
                </a:solidFill>
                <a:latin typeface="Arial"/>
              </a:rPr>
              <a:t>How to choose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024128"/>
            <a:ext cx="8229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50" b="0">
                <a:solidFill>
                  <a:srgbClr val="5A5A5A"/>
                </a:solidFill>
                <a:latin typeface="Arial"/>
              </a:rPr>
              <a:t>Lead with per-SBC monthly, the integrator flat plan is the volume path, the design-partner offer is free today.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828800"/>
            <a:ext cx="2468880" cy="566928"/>
          </a:xfrm>
          <a:prstGeom prst="roundRect">
            <a:avLst/>
          </a:prstGeom>
          <a:solidFill>
            <a:srgbClr val="F7ED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1828800"/>
            <a:ext cx="2468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1">
                <a:solidFill>
                  <a:srgbClr val="9D1B54"/>
                </a:solidFill>
                <a:latin typeface="Arial"/>
              </a:rPr>
              <a:t>Most clients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08960" y="1828800"/>
            <a:ext cx="557784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50" b="0">
                <a:solidFill>
                  <a:srgbClr val="1A1A1A"/>
                </a:solidFill>
                <a:latin typeface="Arial"/>
              </a:rPr>
              <a:t>Per-SBC monthly: $49 + $25 security = $74 fully covered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487168"/>
            <a:ext cx="2468880" cy="566928"/>
          </a:xfrm>
          <a:prstGeom prst="roundRect">
            <a:avLst/>
          </a:prstGeom>
          <a:solidFill>
            <a:srgbClr val="F7ED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0" y="2487168"/>
            <a:ext cx="2468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1">
                <a:solidFill>
                  <a:srgbClr val="9D1B54"/>
                </a:solidFill>
                <a:latin typeface="Arial"/>
              </a:rPr>
              <a:t>You run it internally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108960" y="2487168"/>
            <a:ext cx="557784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50" b="0">
                <a:solidFill>
                  <a:srgbClr val="1A1A1A"/>
                </a:solidFill>
                <a:latin typeface="Arial"/>
              </a:rPr>
              <a:t>Integrator platform: $499/mo up to 25 SBCs, then $20/SBC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145535"/>
            <a:ext cx="2468880" cy="566928"/>
          </a:xfrm>
          <a:prstGeom prst="roundRect">
            <a:avLst/>
          </a:prstGeom>
          <a:solidFill>
            <a:srgbClr val="F7ED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57200" y="3145535"/>
            <a:ext cx="2468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1">
                <a:solidFill>
                  <a:srgbClr val="9D1B54"/>
                </a:solidFill>
                <a:latin typeface="Arial"/>
              </a:rPr>
              <a:t>Billed to your clients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108960" y="3145535"/>
            <a:ext cx="557784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50" b="0">
                <a:solidFill>
                  <a:srgbClr val="1A1A1A"/>
                </a:solidFill>
                <a:latin typeface="Arial"/>
              </a:rPr>
              <a:t>Resell: $250 pre-flight, $150 recurring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3803903"/>
            <a:ext cx="2468880" cy="566928"/>
          </a:xfrm>
          <a:prstGeom prst="roundRect">
            <a:avLst/>
          </a:prstGeom>
          <a:solidFill>
            <a:srgbClr val="F7ED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57200" y="3803903"/>
            <a:ext cx="2468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1">
                <a:solidFill>
                  <a:srgbClr val="9D1B54"/>
                </a:solidFill>
                <a:latin typeface="Arial"/>
              </a:rPr>
              <a:t>Right now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108960" y="3803903"/>
            <a:ext cx="557784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50" b="0">
                <a:solidFill>
                  <a:srgbClr val="1A1A1A"/>
                </a:solidFill>
                <a:latin typeface="Arial"/>
              </a:rPr>
              <a:t>Design partner: free + 50% off Year 1 at GA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4709160"/>
            <a:ext cx="8229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50" b="0">
                <a:solidFill>
                  <a:srgbClr val="5A5A5A"/>
                </a:solidFill>
                <a:latin typeface="Arial"/>
              </a:rPr>
              <a:t>METAVENTIONS AI · SBC-AutoOps · pricing is indicative, anchored on your cost of a slipped misconfiguration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